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6" r:id="rId1"/>
  </p:sldMasterIdLst>
  <p:notesMasterIdLst>
    <p:notesMasterId r:id="rId21"/>
  </p:notesMasterIdLst>
  <p:sldIdLst>
    <p:sldId id="550" r:id="rId2"/>
    <p:sldId id="366" r:id="rId3"/>
    <p:sldId id="555" r:id="rId4"/>
    <p:sldId id="552" r:id="rId5"/>
    <p:sldId id="559" r:id="rId6"/>
    <p:sldId id="558" r:id="rId7"/>
    <p:sldId id="570" r:id="rId8"/>
    <p:sldId id="571" r:id="rId9"/>
    <p:sldId id="572" r:id="rId10"/>
    <p:sldId id="573" r:id="rId11"/>
    <p:sldId id="569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67" r:id="rId2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66"/>
    <a:srgbClr val="800000"/>
    <a:srgbClr val="333300"/>
    <a:srgbClr val="660066"/>
    <a:srgbClr val="5D034C"/>
    <a:srgbClr val="339933"/>
    <a:srgbClr val="808000"/>
    <a:srgbClr val="9AF52B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8620" autoAdjust="0"/>
  </p:normalViewPr>
  <p:slideViewPr>
    <p:cSldViewPr>
      <p:cViewPr varScale="1">
        <p:scale>
          <a:sx n="88" d="100"/>
          <a:sy n="88" d="100"/>
        </p:scale>
        <p:origin x="10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10A46F-33A4-43E1-AE5C-BC8C3AC4156F}" type="datetimeFigureOut">
              <a:rPr lang="ru-RU"/>
              <a:pPr>
                <a:defRPr/>
              </a:pPr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35C0C1-67DF-4A58-92D1-1195F32C1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DECA-8518-4F13-B0AB-21E1A60A9A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F39A-47CC-41C1-AB91-B7032131EE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9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DD63-3E15-439A-9A22-E55837C6C8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8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EC3D9-0C31-4CE7-AC8A-737EB1C5B5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A7BC-AB2E-4C14-BA55-D69885BCAC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4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4E65-6A52-45E2-83FC-5E4086983B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5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9FF4C-6059-4EF1-8BB5-C63658CA3D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F310-B6DF-4E1A-B597-A0F6CB2F58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5446-FBDB-4A74-B0CC-ECC20E500C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7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07BD-30C1-417B-AF1D-43E59C1AF1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067-3313-4FFA-A158-3D27A2E05A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9DBE7-BEDA-4BEF-8587-C0F3553F73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4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6000"/>
            <a:duotone>
              <a:prstClr val="black"/>
              <a:schemeClr val="tx2">
                <a:tint val="45000"/>
                <a:satMod val="400000"/>
              </a:schemeClr>
            </a:duotone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4DA42F6-C3F2-4540-8B26-825D19374A51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3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cdb.bip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908720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b="1" dirty="0">
              <a:solidFill>
                <a:srgbClr val="000000"/>
              </a:solidFill>
            </a:endParaRPr>
          </a:p>
          <a:p>
            <a:pPr eaLnBrk="1" hangingPunct="1"/>
            <a:endParaRPr lang="ru-RU" sz="3600" dirty="0">
              <a:solidFill>
                <a:srgbClr val="000000"/>
              </a:solidFill>
            </a:endParaRPr>
          </a:p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Проблема прослеживаемости в измерениях ионизирующих излучений</a:t>
            </a:r>
            <a:br>
              <a:rPr lang="ru-RU" sz="1800" dirty="0">
                <a:solidFill>
                  <a:srgbClr val="000000"/>
                </a:solidFill>
              </a:rPr>
            </a:br>
            <a:endParaRPr lang="ru-RU" sz="1800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 kern="0" dirty="0" err="1">
                <a:solidFill>
                  <a:srgbClr val="000000"/>
                </a:solidFill>
              </a:rPr>
              <a:t>С.В.Коростин</a:t>
            </a:r>
            <a:endParaRPr lang="ru-RU" sz="2000" b="1" kern="0" dirty="0">
              <a:solidFill>
                <a:srgbClr val="000000"/>
              </a:solidFill>
            </a:endParaRPr>
          </a:p>
          <a:p>
            <a:pPr eaLnBrk="1" hangingPunct="1"/>
            <a:r>
              <a:rPr lang="ru-RU" sz="2000" b="1" kern="0" dirty="0">
                <a:solidFill>
                  <a:srgbClr val="000000"/>
                </a:solidFill>
              </a:rPr>
              <a:t>ООО «НТЦ Амплитуда»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980728"/>
            <a:ext cx="86509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b="1" kern="0" dirty="0">
                <a:solidFill>
                  <a:srgbClr val="000000"/>
                </a:solidFill>
              </a:rPr>
              <a:t>Научно-техническая конференция</a:t>
            </a:r>
          </a:p>
          <a:p>
            <a:pPr eaLnBrk="1" hangingPunct="1"/>
            <a:r>
              <a:rPr lang="ru-RU" sz="1200" b="1" kern="0" dirty="0">
                <a:solidFill>
                  <a:srgbClr val="000000"/>
                </a:solidFill>
              </a:rPr>
              <a:t> «Ядерное приборостроение. Актуальные вопросы разработки, производства, эксплуатации. Метрология ионизирующих излучений» »</a:t>
            </a:r>
          </a:p>
          <a:p>
            <a:pPr eaLnBrk="1" hangingPunct="1"/>
            <a:r>
              <a:rPr lang="ru-RU" sz="1200" b="1" kern="0" dirty="0">
                <a:solidFill>
                  <a:srgbClr val="000000"/>
                </a:solidFill>
              </a:rPr>
              <a:t>22 – 24 октября 2019г., Сочи</a:t>
            </a:r>
          </a:p>
        </p:txBody>
      </p:sp>
    </p:spTree>
    <p:extLst>
      <p:ext uri="{BB962C8B-B14F-4D97-AF65-F5344CB8AC3E}">
        <p14:creationId xmlns:p14="http://schemas.microsoft.com/office/powerpoint/2010/main" val="240501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738EA-5062-4C1D-A40F-94433C7A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634082"/>
          </a:xfrm>
        </p:spPr>
        <p:txBody>
          <a:bodyPr/>
          <a:lstStyle/>
          <a:p>
            <a:r>
              <a:rPr lang="ru-RU" sz="2800" dirty="0"/>
              <a:t>Информационные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9EFDD-8112-4880-AB87-0B9D57A8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4082"/>
            <a:ext cx="5076056" cy="6223918"/>
          </a:xfrm>
        </p:spPr>
        <p:txBody>
          <a:bodyPr/>
          <a:lstStyle/>
          <a:p>
            <a:r>
              <a:rPr lang="en-US" sz="2400" b="1" dirty="0"/>
              <a:t>The BIPM key comparison database KCDB </a:t>
            </a:r>
            <a:r>
              <a:rPr lang="en-US" sz="2400" b="1" dirty="0">
                <a:hlinkClick r:id="rId2"/>
              </a:rPr>
              <a:t>https://kcdb.bipm.org/</a:t>
            </a:r>
            <a:r>
              <a:rPr lang="en-US" sz="2400" b="1" dirty="0"/>
              <a:t> 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6CB342-8D77-4E12-8C5F-D739FEE2E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12201" r="25588"/>
          <a:stretch/>
        </p:blipFill>
        <p:spPr>
          <a:xfrm>
            <a:off x="35496" y="2132856"/>
            <a:ext cx="4340129" cy="432048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2BEA996-C873-4235-AC6C-FD4FECFE8462}"/>
              </a:ext>
            </a:extLst>
          </p:cNvPr>
          <p:cNvSpPr txBox="1">
            <a:spLocks/>
          </p:cNvSpPr>
          <p:nvPr/>
        </p:nvSpPr>
        <p:spPr bwMode="auto">
          <a:xfrm>
            <a:off x="4454072" y="585805"/>
            <a:ext cx="4654432" cy="62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b="1" kern="0" dirty="0"/>
              <a:t>Федеральный информационный фонд по обеспечению единства измерений</a:t>
            </a:r>
          </a:p>
          <a:p>
            <a:pPr marL="0" indent="0">
              <a:buNone/>
            </a:pPr>
            <a:endParaRPr lang="ru-RU" sz="2400" kern="0" dirty="0"/>
          </a:p>
          <a:p>
            <a:endParaRPr lang="ru-RU" sz="2400" kern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2A659D-EEC2-435F-926D-524C5D3264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01" r="43299"/>
          <a:stretch/>
        </p:blipFill>
        <p:spPr>
          <a:xfrm>
            <a:off x="4474008" y="2564904"/>
            <a:ext cx="4614560" cy="40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BAE3-4AA8-429C-9E62-AE8A6981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BA86BC-B265-417E-9ABF-A7F3C342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30626"/>
          </a:xfrm>
        </p:spPr>
        <p:txBody>
          <a:bodyPr/>
          <a:lstStyle/>
          <a:p>
            <a:r>
              <a:rPr lang="ru-RU" dirty="0"/>
              <a:t>Постановление</a:t>
            </a:r>
            <a:r>
              <a:rPr lang="en-US" dirty="0"/>
              <a:t> </a:t>
            </a:r>
            <a:r>
              <a:rPr lang="ru-RU" dirty="0"/>
              <a:t>Правительства России №734 от 23.09. 2010 «Об эталонах единиц величин, используемых в сфере государственного регулирования обеспечения единства измерений»</a:t>
            </a:r>
            <a:endParaRPr lang="en-US" dirty="0"/>
          </a:p>
          <a:p>
            <a:r>
              <a:rPr lang="ru-RU" dirty="0"/>
              <a:t>Приказ ГК «РОСАТОМ» №1/12-НПА от 15.11.13 «Положение о порядке аттестации эталонов единиц величин в области использования атомной энергии»</a:t>
            </a:r>
            <a:endParaRPr lang="en-US" dirty="0"/>
          </a:p>
          <a:p>
            <a:r>
              <a:rPr lang="ru-RU" b="1" u="sng" dirty="0">
                <a:solidFill>
                  <a:srgbClr val="FF0000"/>
                </a:solidFill>
              </a:rPr>
              <a:t>Данные о сличениях должны быть в ФИФ ОЕИ</a:t>
            </a:r>
          </a:p>
        </p:txBody>
      </p:sp>
    </p:spTree>
    <p:extLst>
      <p:ext uri="{BB962C8B-B14F-4D97-AF65-F5344CB8AC3E}">
        <p14:creationId xmlns:p14="http://schemas.microsoft.com/office/powerpoint/2010/main" val="74502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490066"/>
          </a:xfrm>
        </p:spPr>
        <p:txBody>
          <a:bodyPr/>
          <a:lstStyle/>
          <a:p>
            <a:r>
              <a:rPr lang="ru-RU" sz="2400" dirty="0"/>
              <a:t>Измерения активности радионуклидов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37815"/>
              </p:ext>
            </p:extLst>
          </p:nvPr>
        </p:nvGraphicFramePr>
        <p:xfrm>
          <a:off x="31455" y="548640"/>
          <a:ext cx="9112545" cy="62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217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87747933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868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ГЭТ 6-2016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ГПЭ единиц активности радионуклидов, удельной активности радионуклидов, потока альфа-, бета-частиц и фотонов радионуклидных источников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ФИФ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ФИФ</a:t>
                      </a:r>
                    </a:p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4073"/>
                  </a:ext>
                </a:extLst>
              </a:tr>
              <a:tr h="786378"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39-2014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единицы объёмной активности радиоактивных аэрозолей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  <a:tr h="78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ОА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Rn222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93532"/>
                  </a:ext>
                </a:extLst>
              </a:tr>
              <a:tr h="157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ГЭТ 20-2014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активности и объемной активности нуклидов в бета-активных газах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6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70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332656"/>
          </a:xfrm>
        </p:spPr>
        <p:txBody>
          <a:bodyPr/>
          <a:lstStyle/>
          <a:p>
            <a:r>
              <a:rPr lang="ru-RU" sz="2400" dirty="0"/>
              <a:t>Дозиметрия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985395"/>
              </p:ext>
            </p:extLst>
          </p:nvPr>
        </p:nvGraphicFramePr>
        <p:xfrm>
          <a:off x="0" y="1052736"/>
          <a:ext cx="9108504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13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2992716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469801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1511497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  <a:gridCol w="1546977">
                  <a:extLst>
                    <a:ext uri="{9D8B030D-6E8A-4147-A177-3AD203B41FA5}">
                      <a16:colId xmlns:a16="http://schemas.microsoft.com/office/drawing/2014/main" val="2877479339"/>
                    </a:ext>
                  </a:extLst>
                </a:gridCol>
              </a:tblGrid>
              <a:tr h="40768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1243966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ГЭТ 8-2011</a:t>
                      </a:r>
                      <a:endParaRPr lang="ru-RU" b="1" dirty="0">
                        <a:solidFill>
                          <a:srgbClr val="20202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b="0" i="0" dirty="0">
                          <a:solidFill>
                            <a:srgbClr val="20202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ГПЭ кермы в воздухе, мощности кермы в воздухе экспозиционной дозы, мощности экспозиционной дозы и потока энергии рентгеновского и гамма- излучений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(включая ИДК)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1148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ФИФ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ФИФ</a:t>
                      </a:r>
                    </a:p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4073"/>
                  </a:ext>
                </a:extLst>
              </a:tr>
              <a:tr h="956897"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38-2011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поглощенной дозы и мощности поглощенной дозы фотонного и электронного излучений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о-60 в воде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  <a:tr h="106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93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04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490066"/>
          </a:xfrm>
        </p:spPr>
        <p:txBody>
          <a:bodyPr/>
          <a:lstStyle/>
          <a:p>
            <a:r>
              <a:rPr lang="ru-RU" sz="2400" dirty="0"/>
              <a:t>Нейтронные измерения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40983"/>
              </p:ext>
            </p:extLst>
          </p:nvPr>
        </p:nvGraphicFramePr>
        <p:xfrm>
          <a:off x="31455" y="548640"/>
          <a:ext cx="9112545" cy="6208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217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  <a:gridCol w="1619672">
                  <a:extLst>
                    <a:ext uri="{9D8B030D-6E8A-4147-A177-3AD203B41FA5}">
                      <a16:colId xmlns:a16="http://schemas.microsoft.com/office/drawing/2014/main" val="2877479339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ДС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868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ГЭТ 51-2017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ГПСЭ единиц плотности потока нейтронов и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флюенса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нейтронов для ядерно-физических установок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KCDB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114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ФИФ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ФИФ</a:t>
                      </a:r>
                    </a:p>
                    <a:p>
                      <a:pPr algn="ctr"/>
                      <a:r>
                        <a:rPr lang="ru-RU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54073"/>
                  </a:ext>
                </a:extLst>
              </a:tr>
              <a:tr h="786378"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117-2010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мощности поглощенной дозы и мощности эквивалента дозы нейтронного излучения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  <a:tr h="78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93532"/>
                  </a:ext>
                </a:extLst>
              </a:tr>
              <a:tr h="7863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ГЭТ 10-81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потока и плотности потока нейтронов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включая АЭД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65704"/>
                  </a:ext>
                </a:extLst>
              </a:tr>
              <a:tr h="78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035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92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C6B77-C7E9-4A34-AD64-D51AB26D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856"/>
            <a:ext cx="8229600" cy="922114"/>
          </a:xfrm>
        </p:spPr>
        <p:txBody>
          <a:bodyPr/>
          <a:lstStyle/>
          <a:p>
            <a:r>
              <a:rPr lang="ru-RU" dirty="0"/>
              <a:t>Прослеживаемость к ГЭТ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2EDDEC-62C6-4C34-8829-A0BE70DA7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3801"/>
          <a:stretch/>
        </p:blipFill>
        <p:spPr>
          <a:xfrm>
            <a:off x="0" y="1124744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2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490066"/>
          </a:xfrm>
        </p:spPr>
        <p:txBody>
          <a:bodyPr/>
          <a:lstStyle/>
          <a:p>
            <a:r>
              <a:rPr lang="ru-RU" sz="2400" dirty="0"/>
              <a:t>Измерения активности радионуклидов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52255"/>
              </p:ext>
            </p:extLst>
          </p:nvPr>
        </p:nvGraphicFramePr>
        <p:xfrm>
          <a:off x="31455" y="548640"/>
          <a:ext cx="9112545" cy="600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217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2877479339"/>
                    </a:ext>
                  </a:extLst>
                </a:gridCol>
              </a:tblGrid>
              <a:tr h="5761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Заявленные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Утверждённые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ГЭТ 6-2016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ГПЭ единиц активности радионуклидов, удельной активности радионуклидов, потока альфа-, бета-частиц и фотонов радионуклидных источников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157275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39-2014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единицы объёмной активности радиоактивных аэрозолей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Только по ЭРОА радона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Только по ЭРОА радона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  <a:tr h="157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ГЭТ 20-2014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активности и объемной активности нуклидов в бета-активных газах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Kr-85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Rn-222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6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00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332656"/>
          </a:xfrm>
        </p:spPr>
        <p:txBody>
          <a:bodyPr/>
          <a:lstStyle/>
          <a:p>
            <a:r>
              <a:rPr lang="ru-RU" sz="2400" dirty="0"/>
              <a:t>Дозиметрия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95104"/>
              </p:ext>
            </p:extLst>
          </p:nvPr>
        </p:nvGraphicFramePr>
        <p:xfrm>
          <a:off x="0" y="1052736"/>
          <a:ext cx="9108504" cy="508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13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2912479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877479339"/>
                    </a:ext>
                  </a:extLst>
                </a:gridCol>
              </a:tblGrid>
              <a:tr h="40768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Заявленные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Утверждённые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2392242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ГЭТ 8-2011</a:t>
                      </a:r>
                      <a:endParaRPr lang="ru-RU" b="1" dirty="0">
                        <a:solidFill>
                          <a:srgbClr val="202021"/>
                        </a:solidFill>
                        <a:latin typeface="Open San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i="0" dirty="0">
                          <a:solidFill>
                            <a:srgbClr val="20202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ГПЭ кермы в воздухе, мощности кермы в воздухе экспозиционной дозы, мощности экспозиционной дозы и потока энергии рентгеновского и гамма- излучений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МАЭД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ПД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МАЭД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ПД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2024612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38-2011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поглощенной дозы и мощности поглощенной дозы фотонного и электронного излучений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МАЭД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Керма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Всего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241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МАЭД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 МЭД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106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17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B20D6-A189-4EE0-BAAD-6A70AE47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82" y="0"/>
            <a:ext cx="8229600" cy="490066"/>
          </a:xfrm>
        </p:spPr>
        <p:txBody>
          <a:bodyPr/>
          <a:lstStyle/>
          <a:p>
            <a:r>
              <a:rPr lang="ru-RU" sz="2400" dirty="0"/>
              <a:t>Нейтронные измерения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0E23830-10D2-4BD2-B423-FBB90A5D6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678415"/>
              </p:ext>
            </p:extLst>
          </p:nvPr>
        </p:nvGraphicFramePr>
        <p:xfrm>
          <a:off x="686895" y="548680"/>
          <a:ext cx="7992887" cy="617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73">
                  <a:extLst>
                    <a:ext uri="{9D8B030D-6E8A-4147-A177-3AD203B41FA5}">
                      <a16:colId xmlns:a16="http://schemas.microsoft.com/office/drawing/2014/main" val="861778395"/>
                    </a:ext>
                  </a:extLst>
                </a:gridCol>
                <a:gridCol w="2336934">
                  <a:extLst>
                    <a:ext uri="{9D8B030D-6E8A-4147-A177-3AD203B41FA5}">
                      <a16:colId xmlns:a16="http://schemas.microsoft.com/office/drawing/2014/main" val="695484427"/>
                    </a:ext>
                  </a:extLst>
                </a:gridCol>
                <a:gridCol w="1515849">
                  <a:extLst>
                    <a:ext uri="{9D8B030D-6E8A-4147-A177-3AD203B41FA5}">
                      <a16:colId xmlns:a16="http://schemas.microsoft.com/office/drawing/2014/main" val="1048350556"/>
                    </a:ext>
                  </a:extLst>
                </a:gridCol>
                <a:gridCol w="2747031">
                  <a:extLst>
                    <a:ext uri="{9D8B030D-6E8A-4147-A177-3AD203B41FA5}">
                      <a16:colId xmlns:a16="http://schemas.microsoft.com/office/drawing/2014/main" val="2456595768"/>
                    </a:ext>
                  </a:extLst>
                </a:gridCol>
              </a:tblGrid>
              <a:tr h="57610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№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Название ГПЭ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Хранитель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Заявленные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12122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ГЭТ 51-2017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ГПСЭ единиц плотности потока нейтронов и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флюенса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нейтронов для ядерно-физических установок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Источники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нейтронов и одна радиометрическая установка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51365"/>
                  </a:ext>
                </a:extLst>
              </a:tr>
              <a:tr h="1572756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ГЭТ 117-2010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мощности поглощенной дозы и мощности эквивалента дозы нейтронного излучения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ВНИИФТРИ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83622"/>
                  </a:ext>
                </a:extLst>
              </a:tr>
              <a:tr h="1572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ГЭТ 10-81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ГПЭ единиц потока и плотности потока нейтронов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ВНИИМ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Источники нейтронов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96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37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7B2803-5D46-4A28-BDAC-CEE8A8AA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32656"/>
            <a:ext cx="8784976" cy="640871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Проблемы </a:t>
            </a:r>
          </a:p>
          <a:p>
            <a:pPr marL="0" indent="0">
              <a:buNone/>
            </a:pPr>
            <a:r>
              <a:rPr lang="ru-RU" sz="4400" b="1" dirty="0"/>
              <a:t> </a:t>
            </a:r>
            <a:r>
              <a:rPr lang="ru-RU" sz="4400" b="1" dirty="0">
                <a:solidFill>
                  <a:srgbClr val="C00000"/>
                </a:solidFill>
              </a:rPr>
              <a:t>-</a:t>
            </a:r>
            <a:r>
              <a:rPr lang="ru-RU" sz="4400" b="1" dirty="0"/>
              <a:t> </a:t>
            </a:r>
            <a:r>
              <a:rPr lang="ru-RU" sz="3600" b="1" dirty="0">
                <a:solidFill>
                  <a:srgbClr val="C00000"/>
                </a:solidFill>
              </a:rPr>
              <a:t>несогласованность поверочных схем (ГОСТ Р 8.804-2012 и ГОСТ 8.070-2014) в части МАЭД и ИЭД</a:t>
            </a:r>
          </a:p>
          <a:p>
            <a:pPr>
              <a:buFontTx/>
              <a:buChar char="-"/>
            </a:pPr>
            <a:r>
              <a:rPr lang="ru-RU" sz="3600" b="1" dirty="0">
                <a:solidFill>
                  <a:srgbClr val="FF0066"/>
                </a:solidFill>
              </a:rPr>
              <a:t>Реализация единицы Бк для аэрозолей</a:t>
            </a:r>
            <a:endParaRPr lang="ru-RU" sz="3600" dirty="0">
              <a:solidFill>
                <a:srgbClr val="FF0066"/>
              </a:solidFill>
            </a:endParaRPr>
          </a:p>
          <a:p>
            <a:pPr>
              <a:buFontTx/>
              <a:buChar char="-"/>
            </a:pPr>
            <a:r>
              <a:rPr lang="ru-RU" sz="3600" dirty="0">
                <a:solidFill>
                  <a:srgbClr val="6600CC"/>
                </a:solidFill>
              </a:rPr>
              <a:t>«</a:t>
            </a:r>
            <a:r>
              <a:rPr lang="ru-RU" sz="3600" b="1" dirty="0">
                <a:solidFill>
                  <a:srgbClr val="6600CC"/>
                </a:solidFill>
              </a:rPr>
              <a:t>Путаница» с эталонами </a:t>
            </a:r>
            <a:r>
              <a:rPr lang="ru-RU" sz="3600" b="1" dirty="0" err="1">
                <a:solidFill>
                  <a:srgbClr val="6600CC"/>
                </a:solidFill>
              </a:rPr>
              <a:t>флюенса</a:t>
            </a:r>
            <a:r>
              <a:rPr lang="ru-RU" sz="3600" b="1" dirty="0">
                <a:solidFill>
                  <a:srgbClr val="6600CC"/>
                </a:solidFill>
              </a:rPr>
              <a:t> и плотности потока нейтронов</a:t>
            </a:r>
          </a:p>
          <a:p>
            <a:pPr>
              <a:buFontTx/>
              <a:buChar char="-"/>
            </a:pPr>
            <a:r>
              <a:rPr lang="ru-RU" sz="3600" b="1" dirty="0"/>
              <a:t>Согласованность Российских БД с </a:t>
            </a:r>
            <a:r>
              <a:rPr lang="en-US" sz="3600" b="1" dirty="0"/>
              <a:t>KCDB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62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eaLnBrk="1" hangingPunct="1"/>
            <a:br>
              <a:rPr lang="ru-RU" sz="3200" b="1" dirty="0"/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Федеральный закон №102-ФЗ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«Об обеспечении единства измерений»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513"/>
            <a:ext cx="864096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прослеживаемость - </a:t>
            </a:r>
            <a:r>
              <a:rPr lang="ru-RU" sz="2800" b="1" dirty="0"/>
              <a:t>свойств</a:t>
            </a:r>
            <a:r>
              <a:rPr lang="ru-RU" sz="2800" dirty="0"/>
              <a:t>о эталона единицы величины, </a:t>
            </a:r>
            <a:r>
              <a:rPr lang="ru-RU" sz="2800" b="1" dirty="0"/>
              <a:t>средства измерений или результата измерений</a:t>
            </a:r>
            <a:r>
              <a:rPr lang="ru-RU" sz="2800" dirty="0"/>
              <a:t>, заключающееся в </a:t>
            </a:r>
            <a:r>
              <a:rPr lang="ru-RU" sz="2800" b="1" dirty="0"/>
              <a:t>документально подтвержденном установлении их связи с государственным первичным эталоном </a:t>
            </a:r>
            <a:r>
              <a:rPr lang="ru-RU" sz="2800" dirty="0"/>
              <a:t>или национальным первичным эталоном иностранного государства соответствующей единицы величины </a:t>
            </a:r>
            <a:r>
              <a:rPr lang="ru-RU" sz="2800" b="1" dirty="0"/>
              <a:t>посредством сличения эталонов единиц величин, поверки, калибровки средств измерений</a:t>
            </a:r>
            <a:r>
              <a:rPr lang="ru-RU" sz="2800" dirty="0"/>
              <a:t>; (в ред. Федерального закона от 21.07.2014 N 254-ФЗ)</a:t>
            </a:r>
            <a:endParaRPr lang="ru-RU" sz="2800" b="1" dirty="0"/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ru-RU" sz="2800" b="1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4D1DA2-B07A-4346-9686-A735DD8E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88640"/>
            <a:ext cx="9001000" cy="6552728"/>
          </a:xfrm>
        </p:spPr>
        <p:txBody>
          <a:bodyPr/>
          <a:lstStyle/>
          <a:p>
            <a:endParaRPr lang="ru-RU" sz="2800" dirty="0"/>
          </a:p>
          <a:p>
            <a:r>
              <a:rPr lang="ru-RU" sz="2800" dirty="0">
                <a:solidFill>
                  <a:srgbClr val="002060"/>
                </a:solidFill>
              </a:rPr>
              <a:t>Эталон единицы величины - техническое средство, предназначенное для воспроизведения, хранения и передачи единицы величины.</a:t>
            </a:r>
          </a:p>
          <a:p>
            <a:r>
              <a:rPr lang="ru-RU" sz="2800" dirty="0"/>
              <a:t> </a:t>
            </a:r>
            <a:r>
              <a:rPr lang="ru-RU" sz="2800" dirty="0">
                <a:solidFill>
                  <a:srgbClr val="FF0066"/>
                </a:solidFill>
              </a:rPr>
              <a:t>Государственный первичный эталон единицы величины - государственный эталон единицы величины, обеспечивающий воспроизведение, хранение и передачу единицы величины с наивысшей в Российской Федерации точностью, утверждаемый в этом качестве в установленном порядке и применяемый в качестве исходного на территории Российской Федерации.</a:t>
            </a:r>
          </a:p>
          <a:p>
            <a:pPr marL="0" indent="0" algn="ctr">
              <a:buNone/>
            </a:pPr>
            <a:r>
              <a:rPr lang="ru-RU" sz="2800" dirty="0"/>
              <a:t>                  </a:t>
            </a:r>
            <a:r>
              <a:rPr lang="en-US" sz="2800" dirty="0"/>
              <a:t>[102-</a:t>
            </a:r>
            <a:r>
              <a:rPr lang="ru-RU" sz="2800" dirty="0"/>
              <a:t>ФЗ</a:t>
            </a:r>
            <a:r>
              <a:rPr lang="en-US" sz="2800" dirty="0"/>
              <a:t>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6718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38D75-D251-4CC5-9C64-9C7320B8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Физические величины, 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измеряемые при РК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FC30D-5051-4C26-BC81-F2BB040E1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Активность –</a:t>
            </a:r>
            <a:r>
              <a:rPr lang="en-US" dirty="0"/>
              <a:t>[</a:t>
            </a:r>
            <a:r>
              <a:rPr lang="ru-RU" dirty="0"/>
              <a:t>Бк</a:t>
            </a:r>
            <a:r>
              <a:rPr lang="en-US" dirty="0"/>
              <a:t>]</a:t>
            </a:r>
            <a:r>
              <a:rPr lang="ru-RU" dirty="0"/>
              <a:t>,  </a:t>
            </a:r>
            <a:r>
              <a:rPr lang="en-US" dirty="0"/>
              <a:t>[</a:t>
            </a:r>
            <a:r>
              <a:rPr lang="ru-RU" dirty="0"/>
              <a:t>Ки</a:t>
            </a:r>
            <a:r>
              <a:rPr lang="en-US" dirty="0"/>
              <a:t>]</a:t>
            </a:r>
          </a:p>
          <a:p>
            <a:r>
              <a:rPr lang="ru-RU" dirty="0"/>
              <a:t>Экспозиционная доза </a:t>
            </a:r>
            <a:r>
              <a:rPr lang="en-US" dirty="0"/>
              <a:t>[</a:t>
            </a:r>
            <a:r>
              <a:rPr lang="ru-RU" dirty="0"/>
              <a:t>Кл/кг</a:t>
            </a:r>
            <a:r>
              <a:rPr lang="en-US" dirty="0"/>
              <a:t>]</a:t>
            </a:r>
            <a:r>
              <a:rPr lang="ru-RU" dirty="0"/>
              <a:t>, </a:t>
            </a:r>
            <a:r>
              <a:rPr lang="en-US" dirty="0"/>
              <a:t>[</a:t>
            </a:r>
            <a:r>
              <a:rPr lang="ru-RU" dirty="0"/>
              <a:t>Р</a:t>
            </a:r>
            <a:r>
              <a:rPr lang="en-US" dirty="0"/>
              <a:t>]</a:t>
            </a:r>
          </a:p>
          <a:p>
            <a:r>
              <a:rPr lang="ru-RU" dirty="0"/>
              <a:t>Керма </a:t>
            </a:r>
            <a:r>
              <a:rPr lang="en-US" dirty="0"/>
              <a:t>[</a:t>
            </a:r>
            <a:r>
              <a:rPr lang="ru-RU" dirty="0"/>
              <a:t>Гр</a:t>
            </a:r>
            <a:r>
              <a:rPr lang="en-US" dirty="0"/>
              <a:t>]</a:t>
            </a:r>
            <a:endParaRPr lang="ru-RU" dirty="0"/>
          </a:p>
          <a:p>
            <a:r>
              <a:rPr lang="ru-RU" dirty="0" err="1"/>
              <a:t>Амбиентный</a:t>
            </a:r>
            <a:r>
              <a:rPr lang="ru-RU" dirty="0"/>
              <a:t> эквивалент дозы </a:t>
            </a:r>
            <a:r>
              <a:rPr lang="en-US" dirty="0"/>
              <a:t>[</a:t>
            </a:r>
            <a:r>
              <a:rPr lang="ru-RU" dirty="0"/>
              <a:t>Зв</a:t>
            </a:r>
            <a:r>
              <a:rPr lang="en-US" dirty="0"/>
              <a:t>]</a:t>
            </a:r>
            <a:endParaRPr lang="ru-RU" dirty="0"/>
          </a:p>
          <a:p>
            <a:r>
              <a:rPr lang="ru-RU" dirty="0"/>
              <a:t>Индивидуальный эквивалент дозы </a:t>
            </a:r>
            <a:r>
              <a:rPr lang="en-US" dirty="0"/>
              <a:t>[</a:t>
            </a:r>
            <a:r>
              <a:rPr lang="ru-RU" dirty="0"/>
              <a:t>Зв</a:t>
            </a:r>
            <a:r>
              <a:rPr lang="en-US" dirty="0"/>
              <a:t>]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38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62C5F-7DFA-4D51-8023-2F9BC043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6"/>
            <a:ext cx="8229600" cy="562074"/>
          </a:xfrm>
        </p:spPr>
        <p:txBody>
          <a:bodyPr/>
          <a:lstStyle/>
          <a:p>
            <a:r>
              <a:rPr lang="ru-RU" sz="2800" dirty="0"/>
              <a:t>«Критерии качества»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31E96-903A-440E-9BE5-EB3107B7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592500"/>
            <a:ext cx="9108504" cy="600485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102-ФЗ ст.7</a:t>
            </a:r>
            <a:r>
              <a:rPr lang="ru-RU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ч.6</a:t>
            </a:r>
            <a:r>
              <a:rPr lang="ru-RU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«В Российской Федерации должны применяться эталоны единиц величин, прослеживаемые к государственным первичным эталонам соответствующих единиц величин.» </a:t>
            </a:r>
          </a:p>
          <a:p>
            <a:pPr marL="0" indent="0" algn="just">
              <a:buNone/>
            </a:pPr>
            <a:endParaRPr lang="ru-RU" b="1" dirty="0">
              <a:solidFill>
                <a:srgbClr val="5D034C"/>
              </a:solidFill>
            </a:endParaRPr>
          </a:p>
          <a:p>
            <a:pPr algn="just"/>
            <a:r>
              <a:rPr lang="ru-RU" u="sng" dirty="0">
                <a:solidFill>
                  <a:srgbClr val="5D034C"/>
                </a:solidFill>
              </a:rPr>
              <a:t>Критерий</a:t>
            </a:r>
            <a:r>
              <a:rPr lang="ru-RU" dirty="0">
                <a:solidFill>
                  <a:srgbClr val="5D034C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5D034C"/>
                </a:solidFill>
              </a:rPr>
              <a:t>Количество вторичных и рабочих эталонов, прослеживаемых к ГПЭ</a:t>
            </a:r>
          </a:p>
          <a:p>
            <a:pPr marL="0" indent="0">
              <a:buNone/>
            </a:pP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17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62C5F-7DFA-4D51-8023-2F9BC043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26"/>
            <a:ext cx="8229600" cy="562074"/>
          </a:xfrm>
        </p:spPr>
        <p:txBody>
          <a:bodyPr/>
          <a:lstStyle/>
          <a:p>
            <a:r>
              <a:rPr lang="ru-RU" sz="2800" dirty="0"/>
              <a:t>«Критерии качества»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31E96-903A-440E-9BE5-EB3107B7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592500"/>
            <a:ext cx="9108504" cy="60048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102-ФЗ ст.7 ч.7</a:t>
            </a:r>
            <a:r>
              <a:rPr lang="ru-RU" sz="20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/>
              <a:t>Государственные первичные эталоны единиц величин </a:t>
            </a:r>
            <a:r>
              <a:rPr lang="ru-RU" sz="2400" b="1" u="sng" dirty="0"/>
              <a:t>подлежат сличению </a:t>
            </a:r>
            <a:r>
              <a:rPr lang="ru-RU" sz="2400" b="1" dirty="0"/>
              <a:t>с эталонами единиц величин Международного бюро мер и весов и национальными эталонами единиц величин иностранных государств. Ответственность за своевременное представление государственного первичного эталона единицы величины на сличение несет государственный научный метрологический институт, содержащий данный государственный первичный эталон единицы величины.</a:t>
            </a:r>
          </a:p>
          <a:p>
            <a:pPr algn="just"/>
            <a:r>
              <a:rPr lang="ru-RU" u="sng" dirty="0">
                <a:solidFill>
                  <a:srgbClr val="5D034C"/>
                </a:solidFill>
              </a:rPr>
              <a:t>Критерий</a:t>
            </a:r>
            <a:r>
              <a:rPr lang="ru-RU" dirty="0">
                <a:solidFill>
                  <a:srgbClr val="5D034C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5D034C"/>
                </a:solidFill>
              </a:rPr>
              <a:t>Количество сличений</a:t>
            </a:r>
          </a:p>
          <a:p>
            <a:pPr marL="0" indent="0" algn="just">
              <a:buNone/>
            </a:pPr>
            <a:endParaRPr lang="ru-RU" sz="2400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E5C3BA8-0050-4C7E-A7D1-3B6F028E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18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33D96-9256-453C-AA23-9818AA7B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26" y="0"/>
            <a:ext cx="8229600" cy="764704"/>
          </a:xfrm>
        </p:spPr>
        <p:txBody>
          <a:bodyPr/>
          <a:lstStyle/>
          <a:p>
            <a:r>
              <a:rPr lang="ru-RU" sz="3200" dirty="0"/>
              <a:t>сличения</a:t>
            </a:r>
            <a:br>
              <a:rPr lang="ru-RU" sz="3200" dirty="0"/>
            </a:br>
            <a:r>
              <a:rPr lang="ru-RU" sz="3200" dirty="0"/>
              <a:t>Нормативное регулирование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10DF6E-7F11-4725-9FBE-1947E739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4860032" cy="5544616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ru-RU" sz="2800" dirty="0"/>
              <a:t>оглашение о взаимном признании национальных эталонов и калибровочных и измерительных сертификатов, выдаваемыми национальными </a:t>
            </a:r>
            <a:r>
              <a:rPr lang="ru-RU" sz="2800" dirty="0" err="1"/>
              <a:t>метрологичискими</a:t>
            </a:r>
            <a:r>
              <a:rPr lang="ru-RU" sz="2800" dirty="0"/>
              <a:t> институтами МКМВ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(CIPM MRA)</a:t>
            </a:r>
            <a:r>
              <a:rPr lang="ru-RU" sz="28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01C219-AE0B-4F04-BF01-7F677ADE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96752"/>
            <a:ext cx="3715200" cy="516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8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0BC12-E107-4431-8ADA-5AF7C649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48" y="116632"/>
            <a:ext cx="8229600" cy="706090"/>
          </a:xfrm>
        </p:spPr>
        <p:txBody>
          <a:bodyPr/>
          <a:lstStyle/>
          <a:p>
            <a:r>
              <a:rPr lang="ru-RU" dirty="0"/>
              <a:t>Сличения Организация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AC5B0-E8F2-4224-BE54-7BC027351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36712"/>
            <a:ext cx="9108504" cy="5904656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Международный комитет по мерам и весам (</a:t>
            </a:r>
            <a:r>
              <a:rPr lang="en-US" b="1" dirty="0">
                <a:solidFill>
                  <a:srgbClr val="00B050"/>
                </a:solidFill>
              </a:rPr>
              <a:t>CIPM</a:t>
            </a:r>
            <a:r>
              <a:rPr lang="ru-RU" b="1" dirty="0">
                <a:solidFill>
                  <a:srgbClr val="00B050"/>
                </a:solidFill>
              </a:rPr>
              <a:t>) – Консультативный комитет по ионизирующим излучениям </a:t>
            </a:r>
            <a:r>
              <a:rPr lang="en-US" b="1" dirty="0">
                <a:solidFill>
                  <a:srgbClr val="00B050"/>
                </a:solidFill>
              </a:rPr>
              <a:t>(CCRI)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800000"/>
                </a:solidFill>
              </a:rPr>
              <a:t>Международное бюро мер и весов </a:t>
            </a:r>
            <a:r>
              <a:rPr lang="en-US" b="1" dirty="0">
                <a:solidFill>
                  <a:srgbClr val="800000"/>
                </a:solidFill>
              </a:rPr>
              <a:t>(BIPM)</a:t>
            </a:r>
          </a:p>
          <a:p>
            <a:r>
              <a:rPr lang="ru-RU" b="1" dirty="0">
                <a:solidFill>
                  <a:srgbClr val="660066"/>
                </a:solidFill>
              </a:rPr>
              <a:t>Региональные метрологические организации (5) – Технические комитеты по ионизирующим излучениям</a:t>
            </a:r>
          </a:p>
          <a:p>
            <a:r>
              <a:rPr lang="ru-RU" b="1" dirty="0">
                <a:solidFill>
                  <a:srgbClr val="333300"/>
                </a:solidFill>
              </a:rPr>
              <a:t>КООМЕТ – Технический комитет ТК1.9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ВСЕ СЛИЧЕНИЯ ПРОВОДЯТСЯ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ru-RU" u="sng" dirty="0">
                <a:solidFill>
                  <a:srgbClr val="FF0000"/>
                </a:solidFill>
              </a:rPr>
              <a:t>ОДНОЙ ИЗ ЭТИХ ОРГАНИЗАЦИЙ</a:t>
            </a:r>
            <a:r>
              <a:rPr lang="en-US" u="sng" dirty="0">
                <a:solidFill>
                  <a:srgbClr val="FF0000"/>
                </a:solidFill>
              </a:rPr>
              <a:t> – </a:t>
            </a:r>
            <a:r>
              <a:rPr lang="ru-RU" u="sng" dirty="0">
                <a:solidFill>
                  <a:srgbClr val="FF0000"/>
                </a:solidFill>
              </a:rPr>
              <a:t>и фиксируются в базах данных (в </a:t>
            </a:r>
            <a:r>
              <a:rPr lang="en-US" u="sng" dirty="0">
                <a:solidFill>
                  <a:srgbClr val="FF0000"/>
                </a:solidFill>
              </a:rPr>
              <a:t>Internet)</a:t>
            </a:r>
            <a:endParaRPr lang="ru-RU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1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284F4E-DEDC-465E-BF6C-F07E555D3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52728"/>
          </a:xfrm>
        </p:spPr>
        <p:txBody>
          <a:bodyPr/>
          <a:lstStyle/>
          <a:p>
            <a:r>
              <a:rPr lang="ru-RU" dirty="0">
                <a:solidFill>
                  <a:srgbClr val="800000"/>
                </a:solidFill>
              </a:rPr>
              <a:t>Ключевое сличение: одно из ряда сличений, выбранное Консультативным Комитетом для проверки основополагающих приемов и методов измерений в данной области. </a:t>
            </a:r>
          </a:p>
          <a:p>
            <a:r>
              <a:rPr lang="ru-RU" dirty="0">
                <a:solidFill>
                  <a:srgbClr val="FF0066"/>
                </a:solidFill>
              </a:rPr>
              <a:t>При ключевых сличениях национальных эталонов устанавливают степени эквивалентности эталонов и подтверждают неопределенности измерений, заявляемые НМИ. </a:t>
            </a:r>
          </a:p>
          <a:p>
            <a:r>
              <a:rPr lang="ru-RU" dirty="0">
                <a:solidFill>
                  <a:srgbClr val="7030A0"/>
                </a:solidFill>
              </a:rPr>
              <a:t>Дополнительные сличения : сличения национальных эталонов, организуемое техническими комитетами РМО и не входящее в перечень ключевых сличений</a:t>
            </a:r>
          </a:p>
        </p:txBody>
      </p:sp>
    </p:spTree>
    <p:extLst>
      <p:ext uri="{BB962C8B-B14F-4D97-AF65-F5344CB8AC3E}">
        <p14:creationId xmlns:p14="http://schemas.microsoft.com/office/powerpoint/2010/main" val="2283797604"/>
      </p:ext>
    </p:extLst>
  </p:cSld>
  <p:clrMapOvr>
    <a:masterClrMapping/>
  </p:clrMapOvr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8143</TotalTime>
  <Words>969</Words>
  <Application>Microsoft Office PowerPoint</Application>
  <PresentationFormat>Экран (4:3)</PresentationFormat>
  <Paragraphs>231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1_Оформление по умолчанию</vt:lpstr>
      <vt:lpstr>Презентация PowerPoint</vt:lpstr>
      <vt:lpstr> Федеральный закон №102-ФЗ «Об обеспечении единства измерений» </vt:lpstr>
      <vt:lpstr>Презентация PowerPoint</vt:lpstr>
      <vt:lpstr>Физические величины,  измеряемые при РК</vt:lpstr>
      <vt:lpstr>«Критерии качества»</vt:lpstr>
      <vt:lpstr>«Критерии качества»</vt:lpstr>
      <vt:lpstr>сличения Нормативное регулирование</vt:lpstr>
      <vt:lpstr>Сличения Организация</vt:lpstr>
      <vt:lpstr>Презентация PowerPoint</vt:lpstr>
      <vt:lpstr>Информационные ресурсы</vt:lpstr>
      <vt:lpstr>Нормативное регулирование</vt:lpstr>
      <vt:lpstr>Измерения активности радионуклидов</vt:lpstr>
      <vt:lpstr>Дозиметрия</vt:lpstr>
      <vt:lpstr>Нейтронные измерения</vt:lpstr>
      <vt:lpstr>Прослеживаемость к ГЭТ</vt:lpstr>
      <vt:lpstr>Измерения активности радионуклидов</vt:lpstr>
      <vt:lpstr>Дозиметрия</vt:lpstr>
      <vt:lpstr>Нейтронные измерения</vt:lpstr>
      <vt:lpstr>Презентация PowerPoint</vt:lpstr>
    </vt:vector>
  </TitlesOfParts>
  <Company>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Российской Федерации от 26 июня 2008 года N 102-ФЗ</dc:title>
  <dc:creator>дом</dc:creator>
  <cp:lastModifiedBy>Коростин Сергей Владимирович</cp:lastModifiedBy>
  <cp:revision>932</cp:revision>
  <cp:lastPrinted>2016-05-13T06:34:09Z</cp:lastPrinted>
  <dcterms:created xsi:type="dcterms:W3CDTF">2009-03-10T17:03:07Z</dcterms:created>
  <dcterms:modified xsi:type="dcterms:W3CDTF">2019-10-21T16:46:52Z</dcterms:modified>
</cp:coreProperties>
</file>